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9" r:id="rId3"/>
    <p:sldId id="273" r:id="rId4"/>
    <p:sldId id="272" r:id="rId5"/>
    <p:sldId id="275" r:id="rId6"/>
    <p:sldId id="258" r:id="rId7"/>
    <p:sldId id="274" r:id="rId8"/>
    <p:sldId id="259" r:id="rId9"/>
    <p:sldId id="261" r:id="rId10"/>
    <p:sldId id="276" r:id="rId11"/>
    <p:sldId id="262" r:id="rId12"/>
    <p:sldId id="263" r:id="rId13"/>
    <p:sldId id="265" r:id="rId14"/>
    <p:sldId id="266" r:id="rId15"/>
    <p:sldId id="277" r:id="rId16"/>
    <p:sldId id="267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FEE"/>
    <a:srgbClr val="003FB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000372"/>
            <a:ext cx="8143964" cy="2928958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ru-RU" sz="3200" spc="5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Задачи  </a:t>
            </a:r>
          </a:p>
          <a:p>
            <a:pPr algn="ctr">
              <a:lnSpc>
                <a:spcPct val="114000"/>
              </a:lnSpc>
            </a:pPr>
            <a:r>
              <a:rPr lang="ru-RU" sz="3200" spc="5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социально-экономического развития </a:t>
            </a:r>
            <a:r>
              <a:rPr lang="ru-RU" sz="3200" spc="5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Мясниковского</a:t>
            </a:r>
            <a:r>
              <a:rPr lang="ru-RU" sz="3200" spc="5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района  на 2017 год</a:t>
            </a:r>
            <a:endParaRPr lang="ru-RU" sz="3200" spc="5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2143140" cy="952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000108"/>
            <a:ext cx="1785950" cy="204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кругленный прямоугольник 7"/>
          <p:cNvSpPr/>
          <p:nvPr/>
        </p:nvSpPr>
        <p:spPr>
          <a:xfrm>
            <a:off x="285720" y="428604"/>
            <a:ext cx="6500858" cy="285752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00826" y="214290"/>
            <a:ext cx="2500330" cy="357190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6500834"/>
            <a:ext cx="9144000" cy="71438"/>
          </a:xfrm>
          <a:prstGeom prst="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643710"/>
            <a:ext cx="9144000" cy="714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ВОДО- И ТЕПЛООБЕСПЕЧЕНИЯ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2017</a:t>
            </a:r>
            <a:endParaRPr lang="ru-RU" sz="2800" b="1" dirty="0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500034" y="2214554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вырезанным углом 6"/>
          <p:cNvSpPr/>
          <p:nvPr/>
        </p:nvSpPr>
        <p:spPr>
          <a:xfrm>
            <a:off x="642910" y="2071678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00034" y="4071942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428596" y="5214950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428596" y="6143644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14414" y="1785926"/>
            <a:ext cx="7715304" cy="2000264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Подключение водовода в с.Крым</a:t>
            </a:r>
          </a:p>
          <a:p>
            <a:endParaRPr lang="ru-RU" sz="105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Завершение строительства подводящего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водопровода и разводящей сети в х.Калинин </a:t>
            </a:r>
          </a:p>
          <a:p>
            <a:endParaRPr lang="ru-RU" sz="105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Строительство водовода в новой жилой зоне с.Крым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85852" y="5143512"/>
            <a:ext cx="7358114" cy="642942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Приобретение и установка генератора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на насосную станцию с. Чалтырь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214414" y="3857628"/>
            <a:ext cx="7715304" cy="928694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Приобретение коммунальной техники, а также капитальный ремонт трех буровых на воду скважин в </a:t>
            </a:r>
            <a:r>
              <a:rPr lang="ru-RU" sz="2000" b="1" dirty="0" err="1" smtClean="0">
                <a:solidFill>
                  <a:schemeClr val="tx1"/>
                </a:solidFill>
              </a:rPr>
              <a:t>Большесальском</a:t>
            </a:r>
            <a:r>
              <a:rPr lang="ru-RU" sz="2000" b="1" dirty="0" smtClean="0">
                <a:solidFill>
                  <a:schemeClr val="tx1"/>
                </a:solidFill>
              </a:rPr>
              <a:t> поселении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285852" y="5929330"/>
            <a:ext cx="4714908" cy="571504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Замена участка теплотрассы, идущей к жилому поселку «Дон-25»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одним вырезанным углом 7"/>
          <p:cNvSpPr/>
          <p:nvPr/>
        </p:nvSpPr>
        <p:spPr>
          <a:xfrm>
            <a:off x="642910" y="3929066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одним вырезанным углом 8"/>
          <p:cNvSpPr/>
          <p:nvPr/>
        </p:nvSpPr>
        <p:spPr>
          <a:xfrm>
            <a:off x="571472" y="5072074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одним вырезанным углом 9"/>
          <p:cNvSpPr/>
          <p:nvPr/>
        </p:nvSpPr>
        <p:spPr>
          <a:xfrm>
            <a:off x="571472" y="6000768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1941" y="4643422"/>
            <a:ext cx="3302059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1071546"/>
            <a:ext cx="1785950" cy="238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ЭЛЕКТРОСНАБЖЕНИЯ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cs typeface="Aharoni" pitchFamily="2" charset="-79"/>
              </a:rPr>
              <a:t>2017</a:t>
            </a:r>
            <a:endParaRPr lang="ru-RU" sz="2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00034" y="2428868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642910" y="228599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214414" y="2143116"/>
            <a:ext cx="4929222" cy="857256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Строительство линий электропередач по ул.Социалистическая с. Чалтырь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214414" y="3500438"/>
            <a:ext cx="4714908" cy="1143008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Капитальный ремонт трех трансформаторных подстанций в с.Чалтырь и х.Мокрый Чалтырь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357290" y="4929198"/>
            <a:ext cx="4500594" cy="1285884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Реконструкция трансформаторной подстанции в жилом поселке «Дон-25»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500034" y="3786190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00034" y="535782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одним вырезанным углом 10"/>
          <p:cNvSpPr/>
          <p:nvPr/>
        </p:nvSpPr>
        <p:spPr>
          <a:xfrm>
            <a:off x="642910" y="3643314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одним вырезанным углом 18"/>
          <p:cNvSpPr/>
          <p:nvPr/>
        </p:nvSpPr>
        <p:spPr>
          <a:xfrm>
            <a:off x="642910" y="5214950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\\DELO\local\ОЭР\ДОКЛАД ГЛАВЫ 2016\зАДАЧИ 2017\фотки\электроснабж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9322" y="1785926"/>
            <a:ext cx="2797802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с двумя вырезанными противолежащими углами 20"/>
          <p:cNvSpPr/>
          <p:nvPr/>
        </p:nvSpPr>
        <p:spPr>
          <a:xfrm>
            <a:off x="642910" y="571501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\\DELO\local\ОЭР\ДОКЛАД ГЛАВЫ 2016\зАДАЧИ 2017\фотки\МРСК Юг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9453" y="1714488"/>
            <a:ext cx="3664547" cy="3500462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1357290" y="4071942"/>
            <a:ext cx="5072098" cy="107157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Капитальный ремонт </a:t>
            </a:r>
            <a:r>
              <a:rPr lang="ru-RU" sz="2400" b="1" i="1" dirty="0" smtClean="0">
                <a:solidFill>
                  <a:srgbClr val="FF0000"/>
                </a:solidFill>
              </a:rPr>
              <a:t>15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км высоковольтных линий электропередач в с.Чалтырь и с.Крым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57290" y="2643182"/>
            <a:ext cx="3929090" cy="107157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Замена </a:t>
            </a:r>
            <a:r>
              <a:rPr lang="ru-RU" sz="2400" b="1" i="1" dirty="0" smtClean="0">
                <a:solidFill>
                  <a:srgbClr val="FF0000"/>
                </a:solidFill>
              </a:rPr>
              <a:t>7</a:t>
            </a:r>
            <a:r>
              <a:rPr lang="ru-RU" sz="2000" b="1" dirty="0" smtClean="0">
                <a:solidFill>
                  <a:schemeClr val="tx1"/>
                </a:solidFill>
              </a:rPr>
              <a:t> трансформаторных подстанций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57290" y="5572140"/>
            <a:ext cx="7286676" cy="107157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Ремонт около </a:t>
            </a:r>
            <a:r>
              <a:rPr lang="ru-RU" sz="2400" b="1" i="1" dirty="0" smtClean="0">
                <a:solidFill>
                  <a:srgbClr val="FF0000"/>
                </a:solidFill>
              </a:rPr>
              <a:t>15</a:t>
            </a:r>
            <a:r>
              <a:rPr lang="ru-RU" sz="2000" b="1" dirty="0" smtClean="0">
                <a:solidFill>
                  <a:schemeClr val="tx1"/>
                </a:solidFill>
              </a:rPr>
              <a:t> км линий низкого напряжения для улучшения электроснабжения с.Большие Салы, </a:t>
            </a:r>
            <a:r>
              <a:rPr lang="ru-RU" sz="2000" b="1" dirty="0" err="1" smtClean="0">
                <a:solidFill>
                  <a:schemeClr val="tx1"/>
                </a:solidFill>
              </a:rPr>
              <a:t>х.Ленинаван</a:t>
            </a:r>
            <a:r>
              <a:rPr lang="ru-RU" sz="2000" b="1" dirty="0" smtClean="0">
                <a:solidFill>
                  <a:schemeClr val="tx1"/>
                </a:solidFill>
              </a:rPr>
              <a:t>, х.Калинин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58" y="1785926"/>
            <a:ext cx="5715040" cy="857256"/>
          </a:xfrm>
          <a:prstGeom prst="roundRect">
            <a:avLst/>
          </a:prstGeom>
          <a:noFill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 рамках инвестиционной программы МРСК Юга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ЭЛЕКТРОСНАБЖЕНИЯ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cs typeface="Aharoni" pitchFamily="2" charset="-79"/>
              </a:rPr>
              <a:t>2017</a:t>
            </a:r>
            <a:endParaRPr lang="ru-RU" sz="2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500034" y="3071810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с одним вырезанным углом 16"/>
          <p:cNvSpPr/>
          <p:nvPr/>
        </p:nvSpPr>
        <p:spPr>
          <a:xfrm>
            <a:off x="642910" y="2928934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571472" y="4357694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одним вырезанным углом 18"/>
          <p:cNvSpPr/>
          <p:nvPr/>
        </p:nvSpPr>
        <p:spPr>
          <a:xfrm>
            <a:off x="714348" y="4214818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одним вырезанным углом 19"/>
          <p:cNvSpPr/>
          <p:nvPr/>
        </p:nvSpPr>
        <p:spPr>
          <a:xfrm>
            <a:off x="785786" y="5572140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214414" y="4214818"/>
            <a:ext cx="5072098" cy="642942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Развитие цифровой связи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2571744"/>
            <a:ext cx="5715040" cy="142876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charset="0"/>
              <a:buChar char="•"/>
            </a:pPr>
            <a:r>
              <a:rPr lang="ru-RU" sz="2000" b="1" dirty="0" smtClean="0">
                <a:solidFill>
                  <a:schemeClr val="tx1"/>
                </a:solidFill>
              </a:rPr>
              <a:t>    Строительство  газопровода высокого давления для  газоснабжения индивидуальной жилой застройки в </a:t>
            </a:r>
            <a:r>
              <a:rPr lang="ru-RU" sz="2000" b="1" dirty="0" err="1" smtClean="0">
                <a:solidFill>
                  <a:schemeClr val="tx1"/>
                </a:solidFill>
              </a:rPr>
              <a:t>с.Несветай</a:t>
            </a:r>
            <a:r>
              <a:rPr lang="ru-RU" sz="2000" b="1" dirty="0" smtClean="0">
                <a:solidFill>
                  <a:schemeClr val="tx1"/>
                </a:solidFill>
              </a:rPr>
              <a:t> на 300  участков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4857760"/>
            <a:ext cx="5643602" cy="1143008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charset="0"/>
              <a:buChar char="•"/>
            </a:pPr>
            <a:r>
              <a:rPr lang="ru-RU" sz="2000" b="1" dirty="0" smtClean="0">
                <a:solidFill>
                  <a:schemeClr val="tx1"/>
                </a:solidFill>
              </a:rPr>
              <a:t>    Подключение четырех населенных пунктов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     – хуторов Веселый, </a:t>
            </a:r>
            <a:r>
              <a:rPr lang="ru-RU" sz="2000" b="1" dirty="0" err="1" smtClean="0">
                <a:solidFill>
                  <a:schemeClr val="tx1"/>
                </a:solidFill>
              </a:rPr>
              <a:t>Несветай</a:t>
            </a:r>
            <a:r>
              <a:rPr lang="ru-RU" sz="2000" b="1" dirty="0" smtClean="0">
                <a:solidFill>
                  <a:schemeClr val="tx1"/>
                </a:solidFill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</a:rPr>
              <a:t>Недвиговка</a:t>
            </a:r>
            <a:r>
              <a:rPr lang="ru-RU" sz="2000" b="1" dirty="0" smtClean="0">
                <a:solidFill>
                  <a:schemeClr val="tx1"/>
                </a:solidFill>
              </a:rPr>
              <a:t> и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    села Большие Салы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28662" y="5929330"/>
            <a:ext cx="5715040" cy="785818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charset="0"/>
              <a:buChar char="•"/>
            </a:pPr>
            <a:r>
              <a:rPr lang="ru-RU" sz="2000" b="1" dirty="0" smtClean="0">
                <a:solidFill>
                  <a:schemeClr val="tx1"/>
                </a:solidFill>
              </a:rPr>
              <a:t>   Прокладка волоконно-оптических линий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   к хуторам Чкалово, Савченко и сл.Петровка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42976" y="2000240"/>
            <a:ext cx="7358114" cy="571504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 рамках программы газификации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Ростовской области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ЖКХ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cs typeface="Aharoni" pitchFamily="2" charset="-79"/>
              </a:rPr>
              <a:t>2017</a:t>
            </a:r>
            <a:endParaRPr lang="ru-RU" sz="2800" b="1" dirty="0">
              <a:solidFill>
                <a:schemeClr val="bg1"/>
              </a:solidFill>
              <a:cs typeface="Aharoni" pitchFamily="2" charset="-79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285992"/>
            <a:ext cx="2193962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428596" y="214311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571472" y="2000240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428596" y="4429132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с одним вырезанным углом 16"/>
          <p:cNvSpPr/>
          <p:nvPr/>
        </p:nvSpPr>
        <p:spPr>
          <a:xfrm>
            <a:off x="571472" y="4286256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Fotolia_17589253_Subscription_X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4572008"/>
            <a:ext cx="2226785" cy="18573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142976" y="3071810"/>
            <a:ext cx="4857784" cy="1143008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Установка светофора на пересечении улиц 6 линия и ул.Социалистическая в с.Чалтырь 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1538" y="1785926"/>
            <a:ext cx="5214974" cy="107157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Текущий ремонт ул.Социалистическая </a:t>
            </a:r>
            <a:endParaRPr lang="ru-RU" sz="2200" b="1" dirty="0" smtClean="0">
              <a:solidFill>
                <a:schemeClr val="tx1"/>
              </a:solidFill>
            </a:endParaRPr>
          </a:p>
          <a:p>
            <a:r>
              <a:rPr lang="ru-RU" sz="2200" b="1" dirty="0" smtClean="0">
                <a:solidFill>
                  <a:schemeClr val="tx1"/>
                </a:solidFill>
              </a:rPr>
              <a:t>в </a:t>
            </a:r>
            <a:r>
              <a:rPr lang="ru-RU" sz="2200" b="1" dirty="0" smtClean="0">
                <a:solidFill>
                  <a:schemeClr val="tx1"/>
                </a:solidFill>
              </a:rPr>
              <a:t>с.Чалтырь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71538" y="4429132"/>
            <a:ext cx="5000660" cy="1928826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Строительство соединительной дороги, ведущей к новому городскому кладбищу на северо-восточной окраине </a:t>
            </a:r>
            <a:r>
              <a:rPr lang="ru-RU" sz="2200" b="1" dirty="0" err="1" smtClean="0">
                <a:solidFill>
                  <a:schemeClr val="tx1"/>
                </a:solidFill>
              </a:rPr>
              <a:t>Большесальского</a:t>
            </a:r>
            <a:r>
              <a:rPr lang="ru-RU" sz="2200" b="1" dirty="0" smtClean="0">
                <a:solidFill>
                  <a:schemeClr val="tx1"/>
                </a:solidFill>
              </a:rPr>
              <a:t> сельского поселения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ДОРОЖНОГО ХОЗЯЙСТВА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cs typeface="Aharoni" pitchFamily="2" charset="-79"/>
              </a:rPr>
              <a:t>2017</a:t>
            </a:r>
            <a:endParaRPr lang="ru-RU" sz="2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428596" y="214311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с одним вырезанным углом 11"/>
          <p:cNvSpPr/>
          <p:nvPr/>
        </p:nvSpPr>
        <p:spPr>
          <a:xfrm>
            <a:off x="571472" y="2000240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428596" y="3429000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428596" y="500063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571472" y="3286124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с одним вырезанным углом 15"/>
          <p:cNvSpPr/>
          <p:nvPr/>
        </p:nvSpPr>
        <p:spPr>
          <a:xfrm>
            <a:off x="642910" y="478632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5" name="Picture 1" descr="\\DELO\local\ОЭР\ДОКЛАД ГЛАВЫ 2016\зАДАЧИ 2017\фотки\светофор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1643050"/>
            <a:ext cx="1469766" cy="1928826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8112" y="3714752"/>
            <a:ext cx="3295888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</a:t>
            </a:r>
          </a:p>
          <a:p>
            <a:pPr algn="ctr"/>
            <a:r>
              <a:rPr lang="ru-RU" sz="2800" b="1" spc="-50" dirty="0" smtClean="0"/>
              <a:t>БЛАГОУСТРОЙСТВА И ТУРИЗМА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cs typeface="Aharoni" pitchFamily="2" charset="-79"/>
              </a:rPr>
              <a:t>2017</a:t>
            </a:r>
            <a:endParaRPr lang="ru-RU" sz="2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71538" y="2071678"/>
            <a:ext cx="5286412" cy="500066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Благоустройство парков в с.Чалтырь,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в хуторах Веселый и </a:t>
            </a:r>
            <a:r>
              <a:rPr lang="ru-RU" sz="2000" b="1" dirty="0" err="1" smtClean="0">
                <a:solidFill>
                  <a:schemeClr val="tx1"/>
                </a:solidFill>
              </a:rPr>
              <a:t>Ленинаван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71538" y="3214686"/>
            <a:ext cx="4572032" cy="500066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Организация парковой зоны в хуторе Красный Крым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71538" y="4714884"/>
            <a:ext cx="4357718" cy="642942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Организация ярмарки в с.Чалтырь на территории санпропускника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00100" y="5786454"/>
            <a:ext cx="7929618" cy="857256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Установка модульных туалетов для инвалидов на территории стадиона в с. Чалтырь и Управления социальной защиты населения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с двумя вырезанными противолежащими углами 16"/>
          <p:cNvSpPr/>
          <p:nvPr/>
        </p:nvSpPr>
        <p:spPr>
          <a:xfrm>
            <a:off x="428596" y="214311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с одним вырезанным углом 17"/>
          <p:cNvSpPr/>
          <p:nvPr/>
        </p:nvSpPr>
        <p:spPr>
          <a:xfrm>
            <a:off x="571472" y="2000240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357158" y="3357562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двумя вырезанными противолежащими углами 19"/>
          <p:cNvSpPr/>
          <p:nvPr/>
        </p:nvSpPr>
        <p:spPr>
          <a:xfrm>
            <a:off x="357158" y="6000768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двумя вырезанными противолежащими углами 20"/>
          <p:cNvSpPr/>
          <p:nvPr/>
        </p:nvSpPr>
        <p:spPr>
          <a:xfrm>
            <a:off x="357158" y="4857760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одним вырезанным углом 21"/>
          <p:cNvSpPr/>
          <p:nvPr/>
        </p:nvSpPr>
        <p:spPr>
          <a:xfrm>
            <a:off x="500034" y="3214686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с одним вырезанным углом 22"/>
          <p:cNvSpPr/>
          <p:nvPr/>
        </p:nvSpPr>
        <p:spPr>
          <a:xfrm>
            <a:off x="500034" y="585789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с одним вырезанным углом 23"/>
          <p:cNvSpPr/>
          <p:nvPr/>
        </p:nvSpPr>
        <p:spPr>
          <a:xfrm>
            <a:off x="500034" y="4714884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698" name="AutoShape 2" descr="https://volgodonsk.pro/upload/004/u498/336/2cf22f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volgodonsk.pro/upload/004/u498/336/2cf22f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s://volgodonsk.pro/upload/004/u498/336/2cf22f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AutoShape 8" descr="https://volgodonsk.pro/upload/004/u498/336/2cf22fb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5" name="Picture 9" descr="C:\Users\lena\Pictures\2cf22f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3975283"/>
            <a:ext cx="2714644" cy="17576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706" name="Picture 10" descr="\\DELO\local\ОЭР\ДОКЛАД ГЛАВЫ 2016\Фотки 2016-разные\Елена Килафян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714488"/>
            <a:ext cx="2667018" cy="2000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142976" y="3357562"/>
            <a:ext cx="5000660" cy="142876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Освещение </a:t>
            </a:r>
            <a:r>
              <a:rPr lang="ru-RU" sz="2000" b="1" dirty="0" err="1" smtClean="0">
                <a:solidFill>
                  <a:schemeClr val="tx1"/>
                </a:solidFill>
              </a:rPr>
              <a:t>стеллы</a:t>
            </a:r>
            <a:r>
              <a:rPr lang="ru-RU" sz="2000" b="1" dirty="0" smtClean="0">
                <a:solidFill>
                  <a:schemeClr val="tx1"/>
                </a:solidFill>
              </a:rPr>
              <a:t> и въезда в с.Чалтырь со стороны г.Ростова-на-Дону, наружное освещение церкви «</a:t>
            </a:r>
            <a:r>
              <a:rPr lang="ru-RU" sz="2000" b="1" dirty="0" err="1" smtClean="0">
                <a:solidFill>
                  <a:schemeClr val="tx1"/>
                </a:solidFill>
              </a:rPr>
              <a:t>Сурб</a:t>
            </a:r>
            <a:r>
              <a:rPr lang="ru-RU" sz="2000" b="1" dirty="0" smtClean="0">
                <a:solidFill>
                  <a:schemeClr val="tx1"/>
                </a:solidFill>
              </a:rPr>
              <a:t>  </a:t>
            </a:r>
            <a:r>
              <a:rPr lang="ru-RU" sz="2000" b="1" dirty="0" err="1" smtClean="0">
                <a:solidFill>
                  <a:schemeClr val="tx1"/>
                </a:solidFill>
              </a:rPr>
              <a:t>Амбарцум</a:t>
            </a:r>
            <a:r>
              <a:rPr lang="ru-RU" sz="2000" b="1" dirty="0" smtClean="0">
                <a:solidFill>
                  <a:schemeClr val="tx1"/>
                </a:solidFill>
              </a:rPr>
              <a:t>» в с.Чалтырь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14414" y="5214950"/>
            <a:ext cx="5429288" cy="1000132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Подготовка проектного решения по благоустройству площади в сл.Петровка возле храма </a:t>
            </a:r>
            <a:r>
              <a:rPr lang="ru-RU" sz="2000" b="1" dirty="0" err="1" smtClean="0">
                <a:solidFill>
                  <a:schemeClr val="tx1"/>
                </a:solidFill>
              </a:rPr>
              <a:t>Живоносный</a:t>
            </a:r>
            <a:r>
              <a:rPr lang="ru-RU" sz="2000" b="1" dirty="0" smtClean="0">
                <a:solidFill>
                  <a:schemeClr val="tx1"/>
                </a:solidFill>
              </a:rPr>
              <a:t> Источник.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42976" y="1928802"/>
            <a:ext cx="4786345" cy="1285884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Разработка проектно-сметной документации на капитальный ремонт центральной площади  с. Чалтырь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</a:t>
            </a:r>
          </a:p>
          <a:p>
            <a:pPr algn="ctr"/>
            <a:r>
              <a:rPr lang="ru-RU" sz="2800" b="1" spc="-50" dirty="0" smtClean="0"/>
              <a:t>БЛАГОУСТРОЙСТВА И ТУРИЗМА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cs typeface="Aharoni" pitchFamily="2" charset="-79"/>
              </a:rPr>
              <a:t>2017</a:t>
            </a:r>
            <a:endParaRPr lang="ru-RU" sz="2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428596" y="2357430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с одним вырезанным углом 16"/>
          <p:cNvSpPr/>
          <p:nvPr/>
        </p:nvSpPr>
        <p:spPr>
          <a:xfrm>
            <a:off x="571472" y="2214554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500034" y="3643314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500034" y="5500702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одним вырезанным углом 19"/>
          <p:cNvSpPr/>
          <p:nvPr/>
        </p:nvSpPr>
        <p:spPr>
          <a:xfrm>
            <a:off x="714348" y="5357826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одним вырезанным углом 20"/>
          <p:cNvSpPr/>
          <p:nvPr/>
        </p:nvSpPr>
        <p:spPr>
          <a:xfrm>
            <a:off x="642910" y="3500438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143380"/>
            <a:ext cx="2143140" cy="2535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1381" y="1785926"/>
            <a:ext cx="3162619" cy="2195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71670" y="2571744"/>
            <a:ext cx="488948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Arial Black" pitchFamily="34" charset="0"/>
              </a:rPr>
              <a:t>Благодарю 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Arial Black" pitchFamily="34" charset="0"/>
              </a:rPr>
              <a:t>за внимание!</a:t>
            </a:r>
            <a:endParaRPr lang="ru-RU" sz="4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642918"/>
            <a:ext cx="6143668" cy="714380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72198" y="142852"/>
            <a:ext cx="2928958" cy="642942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cs typeface="Aharoni" pitchFamily="2" charset="-79"/>
              </a:rPr>
              <a:t>2017</a:t>
            </a:r>
            <a:endParaRPr lang="ru-RU" sz="2800" b="1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215082"/>
            <a:ext cx="9144000" cy="71438"/>
          </a:xfrm>
          <a:prstGeom prst="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6357958"/>
            <a:ext cx="9144000" cy="714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riabir.ru/wp-content/uploads/2017/02/Rossiyskoy-e%60konomike.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500570"/>
            <a:ext cx="2500330" cy="22145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500166" y="4357694"/>
            <a:ext cx="6929486" cy="107157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Наращивание собственных  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доходов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00166" y="1928802"/>
            <a:ext cx="4786346" cy="1000132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  <a:cs typeface="Calibri" pitchFamily="34" charset="0"/>
              </a:rPr>
              <a:t>Доходы   -  </a:t>
            </a:r>
            <a:r>
              <a:rPr lang="ru-RU" sz="2800" b="1" i="1" dirty="0" smtClean="0">
                <a:solidFill>
                  <a:srgbClr val="FF0000"/>
                </a:solidFill>
                <a:cs typeface="Calibri" pitchFamily="34" charset="0"/>
              </a:rPr>
              <a:t>1 058,7 млн. руб.</a:t>
            </a:r>
            <a:endParaRPr lang="ru-RU" sz="2800" b="1" i="1" dirty="0">
              <a:solidFill>
                <a:srgbClr val="FF0000"/>
              </a:solidFill>
              <a:cs typeface="Calibri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00166" y="3214686"/>
            <a:ext cx="6858048" cy="71438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Расходы  -  </a:t>
            </a:r>
            <a:r>
              <a:rPr lang="ru-RU" sz="2800" b="1" i="1" dirty="0" smtClean="0">
                <a:solidFill>
                  <a:srgbClr val="FF0000"/>
                </a:solidFill>
              </a:rPr>
              <a:t>1 107,8 млн. руб.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71604" y="5715016"/>
            <a:ext cx="6858048" cy="71438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Рост экономики и </a:t>
            </a:r>
          </a:p>
          <a:p>
            <a:r>
              <a:rPr lang="ru-RU" sz="2800" b="1" dirty="0" smtClean="0">
                <a:solidFill>
                  <a:schemeClr val="tx1"/>
                </a:solidFill>
              </a:rPr>
              <a:t>привлечение инвестиций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>
                <a:solidFill>
                  <a:schemeClr val="bg1"/>
                </a:solidFill>
                <a:cs typeface="Times New Roman" pitchFamily="18" charset="0"/>
              </a:rPr>
              <a:t>ЗАДАЧИ БЮДЖЕТНО-ФИНАНСОВОЙ ПОЛИТИКИ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2017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13314" name="Picture 2" descr="http://spasitepomogite.ru/wp-content/uploads/Upravlenie-dohodami-i-rashodami-regionalnogo-byudzhe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071678"/>
            <a:ext cx="2499386" cy="19549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alpha val="26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6" name="Прямоугольник с двумя вырезанными противолежащими углами 35"/>
          <p:cNvSpPr/>
          <p:nvPr/>
        </p:nvSpPr>
        <p:spPr>
          <a:xfrm>
            <a:off x="642910" y="2428868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вырезанным углом 34"/>
          <p:cNvSpPr/>
          <p:nvPr/>
        </p:nvSpPr>
        <p:spPr>
          <a:xfrm>
            <a:off x="785786" y="228599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с двумя вырезанными противолежащими углами 36"/>
          <p:cNvSpPr/>
          <p:nvPr/>
        </p:nvSpPr>
        <p:spPr>
          <a:xfrm>
            <a:off x="642910" y="3500438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с двумя вырезанными противолежащими углами 37"/>
          <p:cNvSpPr/>
          <p:nvPr/>
        </p:nvSpPr>
        <p:spPr>
          <a:xfrm>
            <a:off x="642910" y="4786322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с двумя вырезанными противолежащими углами 38"/>
          <p:cNvSpPr/>
          <p:nvPr/>
        </p:nvSpPr>
        <p:spPr>
          <a:xfrm>
            <a:off x="642910" y="5929330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с одним вырезанным углом 39"/>
          <p:cNvSpPr/>
          <p:nvPr/>
        </p:nvSpPr>
        <p:spPr>
          <a:xfrm>
            <a:off x="785786" y="335756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с одним вырезанным углом 40"/>
          <p:cNvSpPr/>
          <p:nvPr/>
        </p:nvSpPr>
        <p:spPr>
          <a:xfrm>
            <a:off x="785786" y="4643446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с одним вырезанным углом 41"/>
          <p:cNvSpPr/>
          <p:nvPr/>
        </p:nvSpPr>
        <p:spPr>
          <a:xfrm>
            <a:off x="785786" y="5786454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КРУПНЫЕ</a:t>
            </a:r>
            <a:r>
              <a:rPr lang="ru-RU" sz="2800" b="1" dirty="0" smtClean="0"/>
              <a:t> ИНВЕСТИЦИОННЫЕ ПРОЕКТЫ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2017</a:t>
            </a:r>
            <a:endParaRPr lang="ru-RU" sz="2800" b="1" dirty="0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500034" y="2285992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с одним вырезанным углом 6"/>
          <p:cNvSpPr/>
          <p:nvPr/>
        </p:nvSpPr>
        <p:spPr>
          <a:xfrm>
            <a:off x="642910" y="2143116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85852" y="1928802"/>
            <a:ext cx="6072230" cy="857256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 smtClean="0">
                <a:solidFill>
                  <a:schemeClr val="tx1"/>
                </a:solidFill>
              </a:rPr>
              <a:t>Строительство складского </a:t>
            </a:r>
          </a:p>
          <a:p>
            <a:r>
              <a:rPr lang="ru-RU" sz="2600" b="1" dirty="0" smtClean="0">
                <a:solidFill>
                  <a:schemeClr val="tx1"/>
                </a:solidFill>
              </a:rPr>
              <a:t>комплекса ООО «</a:t>
            </a:r>
            <a:r>
              <a:rPr lang="ru-RU" sz="2600" b="1" dirty="0" err="1" smtClean="0">
                <a:solidFill>
                  <a:schemeClr val="tx1"/>
                </a:solidFill>
              </a:rPr>
              <a:t>Турана-Дон</a:t>
            </a:r>
            <a:r>
              <a:rPr lang="ru-RU" sz="2600" b="1" dirty="0" smtClean="0">
                <a:solidFill>
                  <a:schemeClr val="tx1"/>
                </a:solidFill>
              </a:rPr>
              <a:t>»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28728" y="2857496"/>
            <a:ext cx="6072230" cy="785818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 smtClean="0">
                <a:solidFill>
                  <a:schemeClr val="tx1"/>
                </a:solidFill>
              </a:rPr>
              <a:t>Супермаркет «Магнит»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28728" y="3857628"/>
            <a:ext cx="6786610" cy="71438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 smtClean="0">
                <a:solidFill>
                  <a:schemeClr val="tx1"/>
                </a:solidFill>
              </a:rPr>
              <a:t>Строительство животноводческого комплекса колхоза им. </a:t>
            </a:r>
            <a:r>
              <a:rPr lang="ru-RU" sz="2600" b="1" dirty="0" err="1" smtClean="0">
                <a:solidFill>
                  <a:schemeClr val="tx1"/>
                </a:solidFill>
              </a:rPr>
              <a:t>Мясникяна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00166" y="4857760"/>
            <a:ext cx="7215238" cy="1285884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b="1" dirty="0" smtClean="0">
                <a:solidFill>
                  <a:schemeClr val="tx1"/>
                </a:solidFill>
              </a:rPr>
              <a:t>Строительство объектов для размещения автомобильного транспорта </a:t>
            </a:r>
          </a:p>
          <a:p>
            <a:r>
              <a:rPr lang="ru-RU" sz="2600" b="1" dirty="0" smtClean="0">
                <a:solidFill>
                  <a:schemeClr val="tx1"/>
                </a:solidFill>
              </a:rPr>
              <a:t>ЗАО «</a:t>
            </a:r>
            <a:r>
              <a:rPr lang="ru-RU" sz="2600" b="1" dirty="0" err="1" smtClean="0">
                <a:solidFill>
                  <a:schemeClr val="tx1"/>
                </a:solidFill>
              </a:rPr>
              <a:t>ЮгВнешТранс</a:t>
            </a:r>
            <a:r>
              <a:rPr lang="ru-RU" sz="2600" b="1" dirty="0" smtClean="0">
                <a:solidFill>
                  <a:schemeClr val="tx1"/>
                </a:solidFill>
              </a:rPr>
              <a:t>»</a:t>
            </a:r>
            <a:endParaRPr lang="ru-RU" sz="2600" b="1" dirty="0">
              <a:solidFill>
                <a:schemeClr val="tx1"/>
              </a:solidFill>
            </a:endParaRPr>
          </a:p>
        </p:txBody>
      </p:sp>
      <p:pic>
        <p:nvPicPr>
          <p:cNvPr id="27652" name="Picture 4" descr="http://mtdata.ru/u7/photoFF26/20992054530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3857628"/>
            <a:ext cx="1416028" cy="10620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6500826" y="3000372"/>
            <a:ext cx="2419350" cy="690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661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70712" y="5286388"/>
            <a:ext cx="3273288" cy="1571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Прямоугольник с двумя вырезанными противолежащими углами 29"/>
          <p:cNvSpPr/>
          <p:nvPr/>
        </p:nvSpPr>
        <p:spPr>
          <a:xfrm>
            <a:off x="500034" y="3143248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с одним вырезанным углом 30"/>
          <p:cNvSpPr/>
          <p:nvPr/>
        </p:nvSpPr>
        <p:spPr>
          <a:xfrm>
            <a:off x="642910" y="300037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с двумя вырезанными противолежащими углами 31"/>
          <p:cNvSpPr/>
          <p:nvPr/>
        </p:nvSpPr>
        <p:spPr>
          <a:xfrm>
            <a:off x="500034" y="4143380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с двумя вырезанными противолежащими углами 32"/>
          <p:cNvSpPr/>
          <p:nvPr/>
        </p:nvSpPr>
        <p:spPr>
          <a:xfrm>
            <a:off x="500034" y="5286388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с одним вырезанным углом 33"/>
          <p:cNvSpPr/>
          <p:nvPr/>
        </p:nvSpPr>
        <p:spPr>
          <a:xfrm>
            <a:off x="642910" y="4000504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с одним вырезанным углом 34"/>
          <p:cNvSpPr/>
          <p:nvPr/>
        </p:nvSpPr>
        <p:spPr>
          <a:xfrm>
            <a:off x="642910" y="514351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62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785926"/>
            <a:ext cx="3286116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ОСНОВНЫЕ НАПРАВЛЕНИЯ РАСХОДОВ БЮДЖЕТА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2017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4414" y="2143116"/>
            <a:ext cx="2357454" cy="714380"/>
          </a:xfrm>
          <a:prstGeom prst="round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Образование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500034" y="2428868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с одним вырезанным углом 16"/>
          <p:cNvSpPr/>
          <p:nvPr/>
        </p:nvSpPr>
        <p:spPr>
          <a:xfrm>
            <a:off x="642910" y="228599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500034" y="3643314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двумя вырезанными противолежащими углами 19"/>
          <p:cNvSpPr/>
          <p:nvPr/>
        </p:nvSpPr>
        <p:spPr>
          <a:xfrm>
            <a:off x="500034" y="4857760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5000628" y="2428868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5072066" y="357187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с одним вырезанным углом 23"/>
          <p:cNvSpPr/>
          <p:nvPr/>
        </p:nvSpPr>
        <p:spPr>
          <a:xfrm>
            <a:off x="642910" y="3500438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с одним вырезанным углом 24"/>
          <p:cNvSpPr/>
          <p:nvPr/>
        </p:nvSpPr>
        <p:spPr>
          <a:xfrm>
            <a:off x="642910" y="4714884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с одним вырезанным углом 26"/>
          <p:cNvSpPr/>
          <p:nvPr/>
        </p:nvSpPr>
        <p:spPr>
          <a:xfrm>
            <a:off x="5143504" y="228599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с одним вырезанным углом 27"/>
          <p:cNvSpPr/>
          <p:nvPr/>
        </p:nvSpPr>
        <p:spPr>
          <a:xfrm>
            <a:off x="5214942" y="3429000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285852" y="4643446"/>
            <a:ext cx="3000396" cy="714380"/>
          </a:xfrm>
          <a:prstGeom prst="round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Культура и спорт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715008" y="2214554"/>
            <a:ext cx="2571768" cy="642942"/>
          </a:xfrm>
          <a:prstGeom prst="round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ЖКХ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214414" y="3357562"/>
            <a:ext cx="3071834" cy="785818"/>
          </a:xfrm>
          <a:prstGeom prst="round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Здравоохранение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715008" y="3429000"/>
            <a:ext cx="2714644" cy="642942"/>
          </a:xfrm>
          <a:prstGeom prst="round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Дороги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643570" y="4429132"/>
            <a:ext cx="3357586" cy="1143008"/>
          </a:xfrm>
          <a:prstGeom prst="roundRect">
            <a:avLst/>
          </a:prstGeom>
          <a:noFill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Благоустройство и туризм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с двумя вырезанными противолежащими углами 34"/>
          <p:cNvSpPr/>
          <p:nvPr/>
        </p:nvSpPr>
        <p:spPr>
          <a:xfrm>
            <a:off x="5072066" y="4786322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с одним вырезанным углом 35"/>
          <p:cNvSpPr/>
          <p:nvPr/>
        </p:nvSpPr>
        <p:spPr>
          <a:xfrm>
            <a:off x="5214942" y="4643446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0942" y="1857364"/>
            <a:ext cx="1270757" cy="15001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5" name="Picture 4" descr="C:\Documents and Settings\ОЭР 7\Рабочий стол\Отчетность\Доклад за 2010-2014 годы\1343890516_269e3a6a008446da97edc2fb11061dc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1643050"/>
            <a:ext cx="1643939" cy="19288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3" name="Picture 1" descr="\\DELO\local\ОЭР\ДОКЛАД ГЛАВЫ 2016\БУКЛЕТ\15. Экология и благоустройство\Фото\бл 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93708" y="5357805"/>
            <a:ext cx="2250292" cy="1500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372100"/>
            <a:ext cx="3848100" cy="1485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5357826"/>
            <a:ext cx="3273280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ОБРАЗОВАНИЯ РАЙОНА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2017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1538" y="1928802"/>
            <a:ext cx="5357850" cy="1143008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Приобретение и установка модульного детского сада в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с</a:t>
            </a:r>
            <a:r>
              <a:rPr lang="ru-RU" sz="2400" b="1" dirty="0" smtClean="0">
                <a:solidFill>
                  <a:schemeClr val="tx1"/>
                </a:solidFill>
              </a:rPr>
              <a:t>. Чалтырь  на 80 мест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071538" y="3429000"/>
            <a:ext cx="5429288" cy="1357322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Подготовка проектно-сметной документации на капитальный ремонт детского сада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«Звездочка» в с. Чалтырь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71538" y="5214950"/>
            <a:ext cx="6072230" cy="107157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Приобретение двух автобусов для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подвоза детей к школам в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с</a:t>
            </a:r>
            <a:r>
              <a:rPr lang="ru-RU" sz="2400" b="1" dirty="0" smtClean="0">
                <a:solidFill>
                  <a:schemeClr val="tx1"/>
                </a:solidFill>
              </a:rPr>
              <a:t>. Большие Салы и х. Красный Крым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357158" y="214311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одним вырезанным углом 19"/>
          <p:cNvSpPr/>
          <p:nvPr/>
        </p:nvSpPr>
        <p:spPr>
          <a:xfrm>
            <a:off x="500034" y="2000240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двумя вырезанными противолежащими углами 20"/>
          <p:cNvSpPr/>
          <p:nvPr/>
        </p:nvSpPr>
        <p:spPr>
          <a:xfrm>
            <a:off x="357158" y="3643314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одним вырезанным углом 21"/>
          <p:cNvSpPr/>
          <p:nvPr/>
        </p:nvSpPr>
        <p:spPr>
          <a:xfrm>
            <a:off x="500034" y="3500438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357158" y="5572140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с одним вырезанным углом 23"/>
          <p:cNvSpPr/>
          <p:nvPr/>
        </p:nvSpPr>
        <p:spPr>
          <a:xfrm>
            <a:off x="500034" y="5429264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698" name="Picture 2" descr="https://im0-tub-ru.yandex.net/i?id=9a0650fbe1da1c5df4592cbc011266c2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4786322"/>
            <a:ext cx="2553169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699" name="Picture 3" descr="\\DELO\local\ОЭР\ДОКЛАД ГЛАВЫ 2016\ОТЧЁТЫ исполнителей\Образование\фото\Аревик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785926"/>
            <a:ext cx="3253177" cy="26432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071538" y="1928802"/>
            <a:ext cx="5286412" cy="1928826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Предоставить дошкольное образование 2230 детям в 19-ти дошкольных образовательных учреждениях района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4286256"/>
            <a:ext cx="5429288" cy="178595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Предоставить </a:t>
            </a:r>
            <a:r>
              <a:rPr lang="ru-RU" sz="2400" b="1" dirty="0" smtClean="0">
                <a:solidFill>
                  <a:schemeClr val="tx1"/>
                </a:solidFill>
              </a:rPr>
              <a:t>начальное, 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о</a:t>
            </a:r>
            <a:r>
              <a:rPr lang="ru-RU" sz="2400" b="1" dirty="0" smtClean="0">
                <a:solidFill>
                  <a:schemeClr val="tx1"/>
                </a:solidFill>
              </a:rPr>
              <a:t>сновное и </a:t>
            </a:r>
            <a:r>
              <a:rPr lang="ru-RU" sz="2400" b="1" dirty="0" smtClean="0">
                <a:solidFill>
                  <a:schemeClr val="tx1"/>
                </a:solidFill>
              </a:rPr>
              <a:t>среднее образование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4875 учащимся 14-ти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образовательных учреждений района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ОБРАЗОВАНИЯ РАЙОНА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2017</a:t>
            </a:r>
            <a:endParaRPr lang="ru-RU" sz="2800" b="1" dirty="0"/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357158" y="2428868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с одним вырезанным углом 16"/>
          <p:cNvSpPr/>
          <p:nvPr/>
        </p:nvSpPr>
        <p:spPr>
          <a:xfrm>
            <a:off x="500034" y="228599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357158" y="4786322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одним вырезанным углом 18"/>
          <p:cNvSpPr/>
          <p:nvPr/>
        </p:nvSpPr>
        <p:spPr>
          <a:xfrm>
            <a:off x="500034" y="4643446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143380"/>
            <a:ext cx="2764258" cy="25088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857364"/>
            <a:ext cx="3000364" cy="18518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</a:t>
            </a:r>
          </a:p>
          <a:p>
            <a:pPr algn="ctr"/>
            <a:r>
              <a:rPr lang="ru-RU" sz="2800" b="1" spc="-50" dirty="0" smtClean="0"/>
              <a:t>ЗДРАВООХРАНЕНИЯ РАЙОНА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2017</a:t>
            </a:r>
            <a:endParaRPr lang="ru-RU" sz="28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1538" y="2143116"/>
            <a:ext cx="5429288" cy="107157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Приобретение и установка двух модульных фельдшерско-акушерских пунктов 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в </a:t>
            </a:r>
            <a:r>
              <a:rPr lang="ru-RU" sz="2000" b="1" dirty="0" smtClean="0">
                <a:solidFill>
                  <a:schemeClr val="tx1"/>
                </a:solidFill>
              </a:rPr>
              <a:t>х. Ленинакан и с. Александровка 2-я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1538" y="3357562"/>
            <a:ext cx="5357850" cy="928694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Приобретение и установка модульной врачебной амбулатории в сл. Петровка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2976" y="4572008"/>
            <a:ext cx="5214974" cy="1000132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Оснащение оборудованием неврологического реабилитационного отделения амбулатории с. Большие Салы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2976" y="5786454"/>
            <a:ext cx="5715040" cy="857256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Приобретение трех автомобилей скорой помощи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30724" name="Picture 4" descr="https://www.autostat.ru/application/includes/blocks/big_photo/images/cache/000/031/531/ff9da3c7-670-0.jpg?_=14666971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5715016"/>
            <a:ext cx="1503116" cy="10005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26" name="Picture 6" descr="http://www.kramatorskpost.com/wp-content/uploads/2016/12/cardi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4357694"/>
            <a:ext cx="1394453" cy="10873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7" y="1928802"/>
            <a:ext cx="2353034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357158" y="250030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с одним вырезанным углом 13"/>
          <p:cNvSpPr/>
          <p:nvPr/>
        </p:nvSpPr>
        <p:spPr>
          <a:xfrm>
            <a:off x="500034" y="2357430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428596" y="3643314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с одним вырезанным углом 15"/>
          <p:cNvSpPr/>
          <p:nvPr/>
        </p:nvSpPr>
        <p:spPr>
          <a:xfrm>
            <a:off x="571472" y="3500438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с двумя вырезанными противолежащими углами 16"/>
          <p:cNvSpPr/>
          <p:nvPr/>
        </p:nvSpPr>
        <p:spPr>
          <a:xfrm>
            <a:off x="428596" y="4929198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с одним вырезанным углом 17"/>
          <p:cNvSpPr/>
          <p:nvPr/>
        </p:nvSpPr>
        <p:spPr>
          <a:xfrm>
            <a:off x="571472" y="478632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428596" y="6000768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одним вырезанным углом 19"/>
          <p:cNvSpPr/>
          <p:nvPr/>
        </p:nvSpPr>
        <p:spPr>
          <a:xfrm>
            <a:off x="571472" y="5857892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</a:t>
            </a:r>
          </a:p>
          <a:p>
            <a:pPr algn="ctr"/>
            <a:r>
              <a:rPr lang="ru-RU" sz="2800" b="1" spc="-50" dirty="0" smtClean="0"/>
              <a:t>ФИЗИЧЕСКОЙ КУЛЬТУРЫ И СПОРТА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2017</a:t>
            </a:r>
            <a:endParaRPr lang="ru-RU" sz="2800" b="1" dirty="0"/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357158" y="250030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с одним вырезанным углом 15"/>
          <p:cNvSpPr/>
          <p:nvPr/>
        </p:nvSpPr>
        <p:spPr>
          <a:xfrm>
            <a:off x="500034" y="2357430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142976" y="2143116"/>
            <a:ext cx="5072098" cy="928694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Строительство многофункциональной спортивной площадки в с. Большие Салы.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71538" y="3643314"/>
            <a:ext cx="4857784" cy="1000132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Содействие строительству борцовского зала с привлечением частных инвестиций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в </a:t>
            </a:r>
            <a:r>
              <a:rPr lang="ru-RU" sz="2400" b="1" dirty="0" smtClean="0">
                <a:solidFill>
                  <a:schemeClr val="tx1"/>
                </a:solidFill>
              </a:rPr>
              <a:t>х. </a:t>
            </a:r>
            <a:r>
              <a:rPr lang="ru-RU" sz="2400" b="1" dirty="0" err="1" smtClean="0">
                <a:solidFill>
                  <a:schemeClr val="tx1"/>
                </a:solidFill>
              </a:rPr>
              <a:t>Ленинаван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142976" y="5429264"/>
            <a:ext cx="4786346" cy="928694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Благоустройство центрального стадиона в с. Чалтырь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://www.amrro.ru/Documents/2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5000636"/>
            <a:ext cx="2500330" cy="16668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Содержимое 10" descr="спорт 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40" y="3357562"/>
            <a:ext cx="2099068" cy="13993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Picture 3" descr="C:\Users\Сергей Багдасарович\Desktop\Новая папка\МАТЕРИАЛЫ 2014 для буклета и доклада\фото на замену\Образование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1336" y="1714488"/>
            <a:ext cx="2192598" cy="13573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Прямоугольник с двумя вырезанными противолежащими углами 21"/>
          <p:cNvSpPr/>
          <p:nvPr/>
        </p:nvSpPr>
        <p:spPr>
          <a:xfrm>
            <a:off x="357158" y="4000504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с одним вырезанным углом 22"/>
          <p:cNvSpPr/>
          <p:nvPr/>
        </p:nvSpPr>
        <p:spPr>
          <a:xfrm>
            <a:off x="500034" y="3857628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с двумя вырезанными противолежащими углами 24"/>
          <p:cNvSpPr/>
          <p:nvPr/>
        </p:nvSpPr>
        <p:spPr>
          <a:xfrm>
            <a:off x="357158" y="5786454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с одним вырезанным углом 23"/>
          <p:cNvSpPr/>
          <p:nvPr/>
        </p:nvSpPr>
        <p:spPr>
          <a:xfrm>
            <a:off x="500034" y="5643578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1571604" y="2928934"/>
            <a:ext cx="7000924" cy="71438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Первый этап капитального ремонта</a:t>
            </a:r>
          </a:p>
          <a:p>
            <a:r>
              <a:rPr lang="ru-RU" sz="2200" b="1" dirty="0" smtClean="0">
                <a:solidFill>
                  <a:schemeClr val="tx1"/>
                </a:solidFill>
              </a:rPr>
              <a:t>Крымского дома культуры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00166" y="1928802"/>
            <a:ext cx="7000924" cy="785818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Капитальный ремонт </a:t>
            </a:r>
            <a:r>
              <a:rPr lang="ru-RU" sz="2200" b="1" dirty="0" err="1" smtClean="0">
                <a:solidFill>
                  <a:schemeClr val="tx1"/>
                </a:solidFill>
              </a:rPr>
              <a:t>Большесальского</a:t>
            </a:r>
            <a:r>
              <a:rPr lang="ru-RU" sz="2200" b="1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2200" b="1" dirty="0" smtClean="0">
                <a:solidFill>
                  <a:schemeClr val="tx1"/>
                </a:solidFill>
              </a:rPr>
              <a:t>дома культуры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71604" y="3857628"/>
            <a:ext cx="5072098" cy="71438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Оснащение дома культуры в х. </a:t>
            </a:r>
            <a:r>
              <a:rPr lang="ru-RU" sz="2200" b="1" dirty="0" err="1" smtClean="0">
                <a:solidFill>
                  <a:schemeClr val="tx1"/>
                </a:solidFill>
              </a:rPr>
              <a:t>Хапры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71604" y="5786454"/>
            <a:ext cx="3857652" cy="642942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Приобретение </a:t>
            </a:r>
            <a:r>
              <a:rPr lang="ru-RU" sz="2200" b="1" dirty="0" err="1" smtClean="0">
                <a:solidFill>
                  <a:schemeClr val="tx1"/>
                </a:solidFill>
              </a:rPr>
              <a:t>библиобуса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71604" y="4857760"/>
            <a:ext cx="4143404" cy="714380"/>
          </a:xfrm>
          <a:prstGeom prst="round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b="1" dirty="0" smtClean="0">
                <a:solidFill>
                  <a:schemeClr val="tx1"/>
                </a:solidFill>
              </a:rPr>
              <a:t>Подготовка к изданию армянского толкового словаря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642918"/>
            <a:ext cx="6143668" cy="928694"/>
          </a:xfrm>
          <a:prstGeom prst="roundRect">
            <a:avLst/>
          </a:prstGeom>
          <a:solidFill>
            <a:srgbClr val="003FB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spc="-50" dirty="0" smtClean="0"/>
              <a:t>ЗАДАЧИ В СФЕРЕ КУЛЬТУРЫ</a:t>
            </a:r>
            <a:endParaRPr lang="ru-RU" sz="2800" b="1" spc="-50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72198" y="142852"/>
            <a:ext cx="2928958" cy="785818"/>
          </a:xfrm>
          <a:prstGeom prst="roundRect">
            <a:avLst/>
          </a:prstGeom>
          <a:solidFill>
            <a:srgbClr val="FF0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2017</a:t>
            </a:r>
          </a:p>
        </p:txBody>
      </p:sp>
      <p:pic>
        <p:nvPicPr>
          <p:cNvPr id="7170" name="Picture 2" descr="http://gazetaingush.ru/sites/default/files/news/20160715-bibliobus-kolesit-po-gorodam-ingushetii/bibliob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4895280"/>
            <a:ext cx="2882710" cy="18198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428596" y="2285992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с одним вырезанным углом 13"/>
          <p:cNvSpPr/>
          <p:nvPr/>
        </p:nvSpPr>
        <p:spPr>
          <a:xfrm>
            <a:off x="571472" y="2143116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500034" y="4143380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500034" y="5143512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с двумя вырезанными противолежащими углами 19"/>
          <p:cNvSpPr/>
          <p:nvPr/>
        </p:nvSpPr>
        <p:spPr>
          <a:xfrm>
            <a:off x="500034" y="607220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одним вырезанным углом 20"/>
          <p:cNvSpPr/>
          <p:nvPr/>
        </p:nvSpPr>
        <p:spPr>
          <a:xfrm>
            <a:off x="642910" y="5000636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с одним вырезанным углом 21"/>
          <p:cNvSpPr/>
          <p:nvPr/>
        </p:nvSpPr>
        <p:spPr>
          <a:xfrm>
            <a:off x="642910" y="5929330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с одним вырезанным углом 15"/>
          <p:cNvSpPr/>
          <p:nvPr/>
        </p:nvSpPr>
        <p:spPr>
          <a:xfrm>
            <a:off x="642910" y="4000504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с двумя вырезанными противолежащими углами 16"/>
          <p:cNvSpPr/>
          <p:nvPr/>
        </p:nvSpPr>
        <p:spPr>
          <a:xfrm>
            <a:off x="428596" y="3214686"/>
            <a:ext cx="428628" cy="357190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571472" y="3071810"/>
            <a:ext cx="428628" cy="357190"/>
          </a:xfrm>
          <a:prstGeom prst="snip1Rect">
            <a:avLst/>
          </a:prstGeom>
          <a:solidFill>
            <a:srgbClr val="004F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 descr="https://im0-tub-ru.yandex.net/i?id=5fe5628a428fc574952fe0d6ab03a5e0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071810"/>
            <a:ext cx="2302204" cy="15332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4" name="Picture 6" descr="http://www.amrro.ru/upload/information_system_1/1/1/1/item_11175/small_information_items_111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1238228"/>
            <a:ext cx="1500198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642</TotalTime>
  <Words>619</Words>
  <PresentationFormat>Экран (4:3)</PresentationFormat>
  <Paragraphs>123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lena</cp:lastModifiedBy>
  <cp:revision>89</cp:revision>
  <dcterms:created xsi:type="dcterms:W3CDTF">2017-03-21T07:18:11Z</dcterms:created>
  <dcterms:modified xsi:type="dcterms:W3CDTF">2017-03-23T08:22:33Z</dcterms:modified>
</cp:coreProperties>
</file>